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36"/>
  </p:notesMasterIdLst>
  <p:sldIdLst>
    <p:sldId id="256" r:id="rId3"/>
    <p:sldId id="300" r:id="rId4"/>
    <p:sldId id="259" r:id="rId5"/>
    <p:sldId id="280" r:id="rId6"/>
    <p:sldId id="260" r:id="rId7"/>
    <p:sldId id="281" r:id="rId8"/>
    <p:sldId id="303" r:id="rId9"/>
    <p:sldId id="262" r:id="rId10"/>
    <p:sldId id="263" r:id="rId11"/>
    <p:sldId id="264" r:id="rId12"/>
    <p:sldId id="265" r:id="rId13"/>
    <p:sldId id="284" r:id="rId14"/>
    <p:sldId id="307" r:id="rId15"/>
    <p:sldId id="308" r:id="rId16"/>
    <p:sldId id="309" r:id="rId17"/>
    <p:sldId id="310" r:id="rId18"/>
    <p:sldId id="268" r:id="rId19"/>
    <p:sldId id="272" r:id="rId20"/>
    <p:sldId id="271" r:id="rId21"/>
    <p:sldId id="270" r:id="rId22"/>
    <p:sldId id="297" r:id="rId23"/>
    <p:sldId id="269" r:id="rId24"/>
    <p:sldId id="274" r:id="rId25"/>
    <p:sldId id="275" r:id="rId26"/>
    <p:sldId id="295" r:id="rId27"/>
    <p:sldId id="298" r:id="rId28"/>
    <p:sldId id="278" r:id="rId29"/>
    <p:sldId id="296" r:id="rId30"/>
    <p:sldId id="301" r:id="rId31"/>
    <p:sldId id="305" r:id="rId32"/>
    <p:sldId id="302" r:id="rId33"/>
    <p:sldId id="306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CBEF"/>
    <a:srgbClr val="1FB4E9"/>
    <a:srgbClr val="7AD3F2"/>
    <a:srgbClr val="1395C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7" autoAdjust="0"/>
    <p:restoredTop sz="79553" autoAdjust="0"/>
  </p:normalViewPr>
  <p:slideViewPr>
    <p:cSldViewPr snapToGrid="0">
      <p:cViewPr varScale="1">
        <p:scale>
          <a:sx n="86" d="100"/>
          <a:sy n="86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3B0B-5795-4AF0-89CB-FA004EFF78AE}" type="datetimeFigureOut">
              <a:rPr lang="ko-KR" altLang="en-US" smtClean="0"/>
              <a:t>2017-02-22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43D12-61E6-46CB-9E6B-EB3BA390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9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개인이 조사하고 이해한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MMT / SMV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2) MMT / SMV </a:t>
            </a:r>
            <a:r>
              <a:rPr lang="ko-KR" altLang="en-US" dirty="0" smtClean="0">
                <a:effectLst/>
              </a:rPr>
              <a:t>최신 관련 기술 </a:t>
            </a:r>
            <a:r>
              <a:rPr lang="en-US" altLang="ko-KR" dirty="0" smtClean="0">
                <a:effectLst/>
              </a:rPr>
              <a:t>(</a:t>
            </a:r>
            <a:r>
              <a:rPr lang="ko-KR" altLang="en-US" dirty="0" smtClean="0">
                <a:effectLst/>
              </a:rPr>
              <a:t>내부 주요 기술</a:t>
            </a:r>
            <a:r>
              <a:rPr lang="en-US" altLang="ko-KR" dirty="0" smtClean="0">
                <a:effectLst/>
              </a:rPr>
              <a:t>/ </a:t>
            </a:r>
            <a:r>
              <a:rPr lang="ko-KR" altLang="en-US" dirty="0" smtClean="0">
                <a:effectLst/>
              </a:rPr>
              <a:t>업체별 동향 등</a:t>
            </a:r>
            <a:r>
              <a:rPr lang="en-US" altLang="ko-KR" dirty="0" smtClean="0">
                <a:effectLst/>
              </a:rPr>
              <a:t>) </a:t>
            </a:r>
            <a:r>
              <a:rPr lang="ko-KR" altLang="en-US" dirty="0" smtClean="0">
                <a:effectLst/>
              </a:rPr>
              <a:t>간단하게 발표 </a:t>
            </a:r>
          </a:p>
          <a:p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3) MMT / SMV </a:t>
            </a:r>
            <a:r>
              <a:rPr lang="ko-KR" altLang="en-US" dirty="0" smtClean="0">
                <a:effectLst/>
              </a:rPr>
              <a:t>기반 활용 서비스 아이디어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2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비디오의 세그먼트와 세그먼트에 대한 정보를 기술하는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MPD(Media Presentation Description)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2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HTTP(Hypertext Transfer Protocol)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세그먼트를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다운로드하여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비디오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스트리밍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제공받는다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대의 카메라로 촬영된 영상들은 서버의 전송 버퍼에 세그먼트로 저장되며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저장된 세그먼트는 비디오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스트리밍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서비스가 시작되면 클라이언트의 버퍼로 전달된다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재생 끊김을 방지하는 버퍼 점유율이 확보되면 비디오 재생을 시작하며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시점전환 이벤트가 발생하면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버퍼링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 이전 영상의 재생이 끝난 후 새로운 영상의 재생이 시작된다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비디오 서비스는 여러 대의 카메라를 통해 획득한 영상을 하나의 시점이 아닌 다수의 시점으로 제공한다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사용자가 관심을 가지는 영상이나 객체로 시점을 변경하여 해당 시점 영상을 공급하는 것이 가능하다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635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 smtClean="0"/>
              <a:t>http://av.watch.impress.co.jp/docs/news/703893.html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4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52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3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592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게임의 문제점 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무겁다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스마트폰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닌텐도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3ds</a:t>
            </a:r>
            <a:r>
              <a:rPr lang="ko-KR" altLang="en-US" baseline="0" dirty="0" smtClean="0"/>
              <a:t>등의 대부분의 휴대용 기기보다 약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배 이상 무거운 중량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게다가 무게중심이 앞으로 쏠리게 되어 </a:t>
            </a:r>
            <a:r>
              <a:rPr lang="en-US" altLang="ko-KR" baseline="0" dirty="0" smtClean="0"/>
              <a:t>VR</a:t>
            </a:r>
            <a:r>
              <a:rPr lang="ko-KR" altLang="en-US" baseline="0" dirty="0" smtClean="0"/>
              <a:t>기기 중량보다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배 이상 무거운 하중이 목뼈에 집중되어 우려의 목소리도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우스꽝스러운 모습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멀미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외부차단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사고의 위험성이 높다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가격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err="1" smtClean="0"/>
              <a:t>초다시점으로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해결가능해보임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가격은 모르겠음</a:t>
            </a:r>
            <a:r>
              <a:rPr lang="en-US" altLang="ko-KR" baseline="0" dirty="0" smtClean="0"/>
              <a:t>)</a:t>
            </a:r>
          </a:p>
          <a:p>
            <a:pPr marL="228600" indent="-228600">
              <a:buAutoNum type="arabicPeriod"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9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7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77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경기장에 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30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개 이상의 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5K 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카메라를 설치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사용자가 원하는 각도에서 스포츠 경기를 시청할 수 </a:t>
            </a:r>
            <a:r>
              <a:rPr lang="ko-KR" altLang="en-US" sz="1200" dirty="0" err="1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있게해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몰입감을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높인다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.</a:t>
            </a:r>
            <a:r>
              <a:rPr lang="en-US" altLang="ko-KR" sz="1200" baseline="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</a:t>
            </a:r>
            <a:br>
              <a:rPr lang="en-US" altLang="ko-KR" sz="1200" baseline="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https://youtu.be/aDSXiFQXX4Y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국내에서 열린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스타트업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촬영한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동영상 플랫폼을 통해 공유할 수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턴블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(Tumble)’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텀블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캠을 최소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이상만 설치해도 여러 각도에서 촬영된 영상이 실시간으로 편집돼 모니터에 재생된다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골프와 접목시켜 전문가에게 자세를 교정 받을 수 있는 플랫폼으로 개발하였다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2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15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19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영상이 자아감과 몰입 양상과 관련하여 당신이 그 현장에 있다는 현장감을 주어 해마를 자극하고 알츠하이머병이나 치매 같은 기억력 상실을 겪는 노년층 성인에게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비디오게임이 효과가 있을 수 있을 것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보스턴의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아킬리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인터랙티브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Akili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Interactive Labs)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샌프랜시스코의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포싯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사이언스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(Posit Science)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연구결과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2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5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넓은 영역 내에서 움직이는 한 개 이상의 피사체를 여러 시점으로 획득할 수 있다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.</a:t>
            </a:r>
            <a:endParaRPr lang="ko-KR" altLang="en-US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dirty="0" smtClean="0"/>
              <a:t>이 방식을 활용해 축구장 둘레를 따라 카메라를 배치하여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영상으로 축구 시청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6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패랠랙스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배리어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(Parallax Barrier)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비례하여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해상도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시청용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핸드폰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전자액자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랜티큘러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(Lenticular Lens)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모으고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굴절시켜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분리하므로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없지만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모드에서는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변형과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화질을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2D/3D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노트북이나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렌티큘러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부착함으로써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2D/3D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출시되었다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8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퀸즈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대학 휴먼 미디어 연구실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(Queen’s University’s Human Media Lab)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다양한 각도로 빛을 확산시켜 안경 없이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볼 수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구부릴 수도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홀로플렉스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HoloFlex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디스플레이를 개발했다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디스플레이를 구부리면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공간을 인식해 사용자와 상호작용도 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1080p(Full HD)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해상도를 갖췄지만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랜더링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과정에서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160 x 104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픽셀로 보여 당장 실제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적용되긴 어려울 것으로 보인다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창조경제박람회에서 전시한 사진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리투아니아 기업인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TAU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무안경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볼 수 있는 스테레오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이클립스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(SES, Stereo-Step-Eclipse)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기술을 개발하였다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시장에 출시된 모니터나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거의 모든 유형의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스크린에 부착하는 것으로도 이 기술을 이용할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https://youtu.be/uIla9F0a5qg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http://www.prnewswire.com/news-releases/new-3d-tau-technology-provides-3d-viewing-experience-without-special-glasses-300110065.html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90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5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 송신 모듈에서는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영상을 </a:t>
            </a:r>
            <a:r>
              <a:rPr lang="ko-KR" altLang="en-US" dirty="0" err="1" smtClean="0"/>
              <a:t>인코딩한다</a:t>
            </a:r>
            <a:r>
              <a:rPr lang="en-US" altLang="ko-KR" dirty="0" smtClean="0"/>
              <a:t>. MPU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생성기는</a:t>
            </a:r>
            <a:r>
              <a:rPr lang="ko-KR" altLang="en-US" dirty="0" smtClean="0"/>
              <a:t> 하나 이상의 </a:t>
            </a:r>
            <a:r>
              <a:rPr lang="en-US" altLang="ko-KR" dirty="0" smtClean="0"/>
              <a:t>MPU </a:t>
            </a:r>
            <a:r>
              <a:rPr lang="ko-KR" altLang="en-US" dirty="0" smtClean="0"/>
              <a:t>파일들을 생성하는데 이 과정에서 </a:t>
            </a:r>
            <a:r>
              <a:rPr lang="en-US" altLang="ko-KR" dirty="0" smtClean="0"/>
              <a:t>MPU </a:t>
            </a:r>
            <a:r>
              <a:rPr lang="ko-KR" altLang="en-US" dirty="0" smtClean="0"/>
              <a:t>변환을 위한 초기화</a:t>
            </a:r>
            <a:r>
              <a:rPr lang="en-US" altLang="ko-KR" dirty="0" smtClean="0"/>
              <a:t>, MPU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MOOV Box Conversion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등의 작업이 이루어진다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MMTP Payload </a:t>
            </a:r>
            <a:r>
              <a:rPr lang="ko-KR" altLang="en-US" dirty="0" smtClean="0"/>
              <a:t>모듈에서는 </a:t>
            </a:r>
            <a:r>
              <a:rPr lang="en-US" altLang="ko-KR" dirty="0" smtClean="0"/>
              <a:t>MPU metadata, Fragment metadata, MFU </a:t>
            </a:r>
            <a:r>
              <a:rPr lang="ko-KR" altLang="en-US" dirty="0" smtClean="0"/>
              <a:t>부분의 세 가지 </a:t>
            </a:r>
            <a:r>
              <a:rPr lang="en-US" altLang="ko-KR" dirty="0" smtClean="0"/>
              <a:t>Fragment type</a:t>
            </a:r>
            <a:r>
              <a:rPr lang="ko-KR" altLang="en-US" dirty="0" smtClean="0"/>
              <a:t>에 따라서 </a:t>
            </a:r>
            <a:r>
              <a:rPr lang="en-US" altLang="ko-KR" dirty="0" smtClean="0"/>
              <a:t>Packetizing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 Packetizing</a:t>
            </a:r>
            <a:r>
              <a:rPr lang="ko-KR" altLang="en-US" dirty="0" smtClean="0"/>
              <a:t>된 데이터가 </a:t>
            </a:r>
            <a:r>
              <a:rPr lang="en-US" altLang="ko-KR" dirty="0" smtClean="0"/>
              <a:t>MMTP Packetizing </a:t>
            </a:r>
            <a:r>
              <a:rPr lang="ko-KR" altLang="en-US" dirty="0" smtClean="0"/>
              <a:t>모듈로 전달되면 </a:t>
            </a:r>
            <a:r>
              <a:rPr lang="en-US" altLang="ko-KR" dirty="0" smtClean="0"/>
              <a:t>NTP Timestamp</a:t>
            </a:r>
            <a:r>
              <a:rPr lang="ko-KR" altLang="en-US" dirty="0" smtClean="0"/>
              <a:t>와 추가 정보들을 </a:t>
            </a:r>
            <a:r>
              <a:rPr lang="en-US" altLang="ko-KR" dirty="0" smtClean="0"/>
              <a:t>Packetizing</a:t>
            </a:r>
            <a:r>
              <a:rPr lang="ko-KR" altLang="en-US" dirty="0" smtClean="0"/>
              <a:t>하고 이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Error Control </a:t>
            </a:r>
            <a:r>
              <a:rPr lang="ko-KR" altLang="en-US" dirty="0" smtClean="0"/>
              <a:t>모듈로 전달한다</a:t>
            </a:r>
            <a:r>
              <a:rPr lang="en-US" altLang="ko-KR" dirty="0" smtClean="0"/>
              <a:t>. Error Control </a:t>
            </a:r>
            <a:r>
              <a:rPr lang="ko-KR" altLang="en-US" dirty="0" smtClean="0"/>
              <a:t>모듈에서는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정상적으로 전송되었는지를 확인 후 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손실되면 재전송 처리를 해 준다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10)</a:t>
            </a:r>
            <a:r>
              <a:rPr lang="ko-KR" altLang="en-US" dirty="0" smtClean="0"/>
              <a:t>은 여러 시점을 하나의 타일 이미지로 구성하고 이를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로 전송하는 </a:t>
            </a:r>
            <a:r>
              <a:rPr lang="ko-KR" altLang="en-US" dirty="0" err="1" smtClean="0"/>
              <a:t>구조도를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 수신 모듈에서는 서버가 송신한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Transport </a:t>
            </a:r>
            <a:r>
              <a:rPr lang="ko-KR" altLang="en-US" dirty="0" smtClean="0"/>
              <a:t>모듈을 통해 수신하고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손실 여부를 확인한 후 이상이 없으면 수신 버퍼에 저장한다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손실이 있을 경우 </a:t>
            </a:r>
            <a:r>
              <a:rPr lang="en-US" altLang="ko-KR" dirty="0" smtClean="0"/>
              <a:t>Error Control </a:t>
            </a:r>
            <a:r>
              <a:rPr lang="ko-KR" altLang="en-US" dirty="0" smtClean="0"/>
              <a:t>모듈은</a:t>
            </a:r>
            <a:r>
              <a:rPr lang="en-US" altLang="ko-KR" dirty="0" smtClean="0"/>
              <a:t>MMT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메시지를 생성하여 손실된 </a:t>
            </a:r>
            <a:r>
              <a:rPr lang="ko-KR" altLang="en-US" dirty="0" err="1" smtClean="0"/>
              <a:t>패킷에</a:t>
            </a:r>
            <a:r>
              <a:rPr lang="ko-KR" altLang="en-US" dirty="0" smtClean="0"/>
              <a:t> 대한 재전송을 서버에게 요청한다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수신 버퍼에 저장된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MMTP </a:t>
            </a:r>
            <a:r>
              <a:rPr lang="en-US" altLang="ko-KR" dirty="0" err="1" smtClean="0"/>
              <a:t>Depacketizing</a:t>
            </a:r>
            <a:r>
              <a:rPr lang="ko-KR" altLang="en-US" dirty="0" smtClean="0"/>
              <a:t>을 통해서 </a:t>
            </a:r>
            <a:r>
              <a:rPr lang="en-US" altLang="ko-KR" dirty="0" smtClean="0"/>
              <a:t>MMTP Payload </a:t>
            </a:r>
            <a:r>
              <a:rPr lang="en-US" altLang="ko-KR" dirty="0" err="1" smtClean="0"/>
              <a:t>Depacketizing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모듈로 전달하고</a:t>
            </a:r>
            <a:r>
              <a:rPr lang="en-US" altLang="ko-KR" dirty="0" smtClean="0"/>
              <a:t>, metadata</a:t>
            </a:r>
            <a:r>
              <a:rPr lang="ko-KR" altLang="en-US" dirty="0" smtClean="0"/>
              <a:t>의 정보를 바탕으로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데이터를 </a:t>
            </a:r>
            <a:r>
              <a:rPr lang="ko-KR" altLang="en-US" dirty="0" err="1" smtClean="0"/>
              <a:t>디코더로</a:t>
            </a:r>
            <a:r>
              <a:rPr lang="ko-KR" altLang="en-US" dirty="0" smtClean="0"/>
              <a:t> 전달한 후 </a:t>
            </a:r>
            <a:r>
              <a:rPr lang="ko-KR" altLang="en-US" dirty="0" err="1" smtClean="0"/>
              <a:t>복호화된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미디어를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 디스플레이에 맞게 합성한 후 이를 재생한다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11)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기반의 수신 </a:t>
            </a:r>
            <a:r>
              <a:rPr lang="ko-KR" altLang="en-US" dirty="0" err="1" smtClean="0"/>
              <a:t>구조도를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2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E6D0-2EA0-4DF6-A6A6-1A12E0E6D39B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369D-2E07-40A1-B6E6-81E79A5298AF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087D-2D45-497A-886E-10C418010CF5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725-853F-4B8C-9A34-DBD7DD3668F7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89D2-615E-42DC-A7B0-A15770580584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6AE62-9021-485F-9A10-9A3772D415C8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967EA-D636-44D2-A7ED-4C6F23B8AF27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0269-1288-4B4D-AA0B-46FCE5C13876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40F6-AA2B-4B68-86CD-EA82F0232302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194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EE1A-6239-4764-AA29-0239D0126DE2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74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43F0-01AA-44A7-B0E6-720F02C84DFD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3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C1EA9-8F3F-4490-A266-06BD9EF7782E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59BD-F39E-4686-A6CC-3D7AF7E53D15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4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A75-7E01-47F4-BB24-083127ED3DE7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3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99C-65F1-4405-8A94-CB97BA2F2096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47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D8A2-01F7-4CF3-9374-3676A34CC67D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39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3CAF2-F0D2-4EF0-BF6F-704A550281D6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8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60B6C-3EFB-44BE-A607-EC7C9B1DDE30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16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01B6-75B1-48CC-AF67-DEEC0D996223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6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24C2-C5FD-4C2E-A112-1F7C9C1B6885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5ADF-726E-4964-BD26-A8EAF1E28B6B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2D9D-1239-4451-BE9C-367421BF6E9E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F2E8-2C24-440D-83AE-FEF2AAC48570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7FD1-9E70-4ECE-BE9D-EEC071C6C5EB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095E-8C70-4F56-9DCF-81F4007149FB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D0ED-1F91-4B84-B65F-95F1E20AC626}" type="datetime1">
              <a:rPr lang="en-US" altLang="ko-KR" smtClean="0"/>
              <a:t>2/22/2017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49AF-440B-46AB-8BA7-094360E3C0B5}" type="datetime1">
              <a:rPr lang="en-US" altLang="ko-KR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2395-9CC0-4454-AA1D-DF86BCF4B9EC}" type="datetime1">
              <a:rPr lang="en-US" altLang="ko-KR" smtClean="0"/>
              <a:t>2/22/2017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7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DOkwJTPgC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vqWkpcArA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8936" y="899682"/>
            <a:ext cx="4371278" cy="651754"/>
          </a:xfrm>
        </p:spPr>
        <p:txBody>
          <a:bodyPr/>
          <a:lstStyle/>
          <a:p>
            <a:pPr algn="l"/>
            <a:r>
              <a:rPr lang="ko-KR" altLang="en-US" sz="4000" b="1" dirty="0" err="1" smtClean="0">
                <a:solidFill>
                  <a:schemeClr val="tx1"/>
                </a:solidFill>
                <a:latin typeface="+mj-ea"/>
              </a:rPr>
              <a:t>기가코리아</a:t>
            </a:r>
            <a:r>
              <a:rPr lang="ko-KR" altLang="en-US" sz="4000" b="1" dirty="0" smtClean="0">
                <a:solidFill>
                  <a:schemeClr val="tx1"/>
                </a:solidFill>
                <a:latin typeface="+mj-ea"/>
              </a:rPr>
              <a:t> 과제 </a:t>
            </a:r>
            <a:r>
              <a:rPr lang="en-US" altLang="ko-KR" sz="4000" b="1" dirty="0" smtClean="0">
                <a:solidFill>
                  <a:schemeClr val="tx1"/>
                </a:solidFill>
                <a:latin typeface="+mj-ea"/>
              </a:rPr>
              <a:t>:</a:t>
            </a:r>
            <a:endParaRPr lang="ko-KR" altLang="en-US" sz="4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01146" y="2705774"/>
            <a:ext cx="5408342" cy="2952133"/>
          </a:xfrm>
        </p:spPr>
        <p:txBody>
          <a:bodyPr>
            <a:normAutofit/>
          </a:bodyPr>
          <a:lstStyle/>
          <a:p>
            <a:endParaRPr lang="en-US" altLang="ko-KR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2017.02.23</a:t>
            </a:r>
          </a:p>
          <a:p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endParaRPr lang="en-US" altLang="ko-KR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실감감성플랫폼연구실 연구연수생</a:t>
            </a:r>
            <a:endParaRPr lang="en-US" altLang="ko-KR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003833" y="1551436"/>
            <a:ext cx="6512312" cy="774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4000" b="1" dirty="0" err="1" smtClean="0">
                <a:solidFill>
                  <a:schemeClr val="tx1"/>
                </a:solidFill>
                <a:latin typeface="+mj-ea"/>
              </a:rPr>
              <a:t>초다시점</a:t>
            </a:r>
            <a:r>
              <a:rPr lang="ko-KR" altLang="en-US" sz="4000" b="1" dirty="0" smtClean="0">
                <a:solidFill>
                  <a:schemeClr val="tx1"/>
                </a:solidFill>
                <a:latin typeface="+mj-ea"/>
              </a:rPr>
              <a:t> 미디어 기술 발표</a:t>
            </a:r>
            <a:endParaRPr lang="ko-KR" altLang="en-US" sz="4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75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38927" y="4773382"/>
            <a:ext cx="5352422" cy="185914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Queen’s University’s Human Media Lab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에서 개발한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홀로플랙스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</a:t>
            </a:r>
            <a:r>
              <a:rPr lang="en-US" altLang="ko-KR" sz="1800" dirty="0" err="1" smtClean="0">
                <a:solidFill>
                  <a:srgbClr val="404040"/>
                </a:solidFill>
                <a:latin typeface="+mj-ea"/>
                <a:ea typeface="+mj-ea"/>
              </a:rPr>
              <a:t>HoloFlex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u="sng" dirty="0">
                <a:latin typeface="+mj-ea"/>
                <a:ea typeface="+mj-ea"/>
                <a:hlinkClick r:id="rId3" tooltip="링크 공유"/>
              </a:rPr>
              <a:t>https://youtu.be/UDOkwJTPgCc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2659"/>
          <a:stretch/>
        </p:blipFill>
        <p:spPr>
          <a:xfrm>
            <a:off x="434743" y="1349298"/>
            <a:ext cx="5560790" cy="321883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280935" y="1349298"/>
            <a:ext cx="5547360" cy="3218833"/>
            <a:chOff x="6280935" y="1719521"/>
            <a:chExt cx="5547360" cy="2848610"/>
          </a:xfrm>
        </p:grpSpPr>
        <p:pic>
          <p:nvPicPr>
            <p:cNvPr id="6" name="그림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2" t="9823" r="9383"/>
            <a:stretch/>
          </p:blipFill>
          <p:spPr bwMode="auto">
            <a:xfrm>
              <a:off x="6280935" y="1719521"/>
              <a:ext cx="2823210" cy="28486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24" t="9884" r="19350" b="9787"/>
            <a:stretch/>
          </p:blipFill>
          <p:spPr bwMode="auto">
            <a:xfrm>
              <a:off x="9104145" y="1719521"/>
              <a:ext cx="2724150" cy="28486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내용 개체 틀 3"/>
          <p:cNvSpPr txBox="1">
            <a:spLocks/>
          </p:cNvSpPr>
          <p:nvPr/>
        </p:nvSpPr>
        <p:spPr>
          <a:xfrm>
            <a:off x="6280935" y="4894004"/>
            <a:ext cx="5547360" cy="1373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탈부착이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가능한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무안경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필름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삼성전자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디스플레이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9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26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79814" y="1981275"/>
            <a:ext cx="9498980" cy="344890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현재 문제점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: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많은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수의 영상 데이터를 보내야 하기 때문에 전송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대역폭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문제가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발생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향후 해결 이슈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=&gt;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대용량의 데이터를 빠르게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처리할 필요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buClr>
                <a:srgbClr val="404040"/>
              </a:buClr>
              <a:buNone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=&gt;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실제 서비스를 위한 지연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없는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스트리밍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서비스 보장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10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38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11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0243" y="1371772"/>
            <a:ext cx="9964232" cy="4835762"/>
            <a:chOff x="1090243" y="1371772"/>
            <a:chExt cx="9964232" cy="48357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8606" t="40867" r="35936" b="35647"/>
            <a:stretch/>
          </p:blipFill>
          <p:spPr>
            <a:xfrm>
              <a:off x="1090243" y="1371772"/>
              <a:ext cx="9964232" cy="4311235"/>
            </a:xfrm>
            <a:prstGeom prst="rect">
              <a:avLst/>
            </a:prstGeom>
          </p:spPr>
        </p:pic>
        <p:sp>
          <p:nvSpPr>
            <p:cNvPr id="7" name="내용 개체 틀 3"/>
            <p:cNvSpPr txBox="1">
              <a:spLocks/>
            </p:cNvSpPr>
            <p:nvPr/>
          </p:nvSpPr>
          <p:spPr>
            <a:xfrm>
              <a:off x="4896835" y="5534345"/>
              <a:ext cx="2351048" cy="673189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300000"/>
                </a:lnSpc>
                <a:buNone/>
              </a:pPr>
              <a:r>
                <a:rPr lang="en-US" altLang="ko-KR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&lt; </a:t>
              </a:r>
              <a:r>
                <a:rPr lang="ko-KR" altLang="en-US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출처 </a:t>
              </a:r>
              <a:r>
                <a:rPr lang="en-US" altLang="ko-KR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산업통상자원부 </a:t>
              </a:r>
              <a:r>
                <a:rPr lang="en-US" altLang="ko-KR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&gt;</a:t>
              </a:r>
              <a:endParaRPr lang="ko-KR" altLang="en-US" sz="1400" b="1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1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90243" y="1583645"/>
            <a:ext cx="79656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정의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  <a:ea typeface="+mj-ea"/>
              </a:rPr>
              <a:t>  =&gt; HD</a:t>
            </a:r>
            <a:r>
              <a:rPr lang="ko-KR" altLang="en-US" dirty="0" smtClean="0">
                <a:latin typeface="+mj-ea"/>
                <a:ea typeface="+mj-ea"/>
              </a:rPr>
              <a:t>급 전송기술</a:t>
            </a:r>
            <a:r>
              <a:rPr lang="en-US" altLang="ko-KR" dirty="0" smtClean="0">
                <a:latin typeface="+mj-ea"/>
                <a:ea typeface="+mj-ea"/>
              </a:rPr>
              <a:t>(MPEG2)</a:t>
            </a:r>
            <a:r>
              <a:rPr lang="ko-KR" altLang="en-US" dirty="0" smtClean="0">
                <a:latin typeface="+mj-ea"/>
                <a:ea typeface="+mj-ea"/>
              </a:rPr>
              <a:t>를 대체하기 위한 고화질영상 전송기술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</a:rPr>
              <a:t>  =&gt; MPEG</a:t>
            </a:r>
            <a:r>
              <a:rPr lang="ko-KR" altLang="en-US" dirty="0">
                <a:latin typeface="+mj-ea"/>
              </a:rPr>
              <a:t>에서 개발한 </a:t>
            </a:r>
            <a:r>
              <a:rPr lang="ko-KR" altLang="en-US" dirty="0" smtClean="0">
                <a:latin typeface="+mj-ea"/>
              </a:rPr>
              <a:t>프로토콜로</a:t>
            </a:r>
            <a:r>
              <a:rPr lang="en-US" altLang="ko-KR" dirty="0" smtClean="0">
                <a:latin typeface="+mj-ea"/>
              </a:rPr>
              <a:t>, IP</a:t>
            </a:r>
            <a:r>
              <a:rPr lang="ko-KR" altLang="en-US" dirty="0">
                <a:latin typeface="+mj-ea"/>
              </a:rPr>
              <a:t>네트워크를 통해 영상 데이터를 </a:t>
            </a:r>
            <a:r>
              <a:rPr lang="ko-KR" altLang="en-US" dirty="0" smtClean="0">
                <a:latin typeface="+mj-ea"/>
              </a:rPr>
              <a:t>교환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 =&gt; </a:t>
            </a:r>
            <a:r>
              <a:rPr lang="ko-KR" altLang="en-US" dirty="0" smtClean="0">
                <a:latin typeface="+mj-ea"/>
              </a:rPr>
              <a:t>차세대 비디오 압축 부호화 표준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기대효과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+mj-ea"/>
                <a:ea typeface="+mj-ea"/>
              </a:rPr>
              <a:t>  </a:t>
            </a:r>
            <a:r>
              <a:rPr lang="en-US" altLang="ko-KR" dirty="0" smtClean="0">
                <a:latin typeface="+mj-ea"/>
                <a:ea typeface="+mj-ea"/>
              </a:rPr>
              <a:t>=&gt; </a:t>
            </a:r>
            <a:r>
              <a:rPr lang="ko-KR" altLang="en-US" dirty="0" smtClean="0">
                <a:latin typeface="+mj-ea"/>
                <a:ea typeface="+mj-ea"/>
              </a:rPr>
              <a:t>대용량의 </a:t>
            </a:r>
            <a:r>
              <a:rPr lang="ko-KR" altLang="en-US" dirty="0" err="1" smtClean="0">
                <a:latin typeface="+mj-ea"/>
                <a:ea typeface="+mj-ea"/>
              </a:rPr>
              <a:t>콘텐츠를</a:t>
            </a:r>
            <a:r>
              <a:rPr lang="ko-KR" altLang="en-US" dirty="0" smtClean="0">
                <a:latin typeface="+mj-ea"/>
                <a:ea typeface="+mj-ea"/>
              </a:rPr>
              <a:t> 유연하게 전송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  <a:ea typeface="+mj-ea"/>
              </a:rPr>
              <a:t>  =&gt; UHDTV, </a:t>
            </a:r>
            <a:r>
              <a:rPr lang="ko-KR" altLang="en-US" dirty="0" smtClean="0">
                <a:latin typeface="+mj-ea"/>
                <a:ea typeface="+mj-ea"/>
              </a:rPr>
              <a:t>스마트</a:t>
            </a:r>
            <a:r>
              <a:rPr lang="en-US" altLang="ko-KR" dirty="0" smtClean="0">
                <a:latin typeface="+mj-ea"/>
                <a:ea typeface="+mj-ea"/>
              </a:rPr>
              <a:t>TV </a:t>
            </a:r>
            <a:r>
              <a:rPr lang="ko-KR" altLang="en-US" dirty="0" smtClean="0">
                <a:latin typeface="+mj-ea"/>
                <a:ea typeface="+mj-ea"/>
              </a:rPr>
              <a:t>등 미래 멀티미디어 응용산업 분야에 활용 가능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- MMT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14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210141" y="2845416"/>
            <a:ext cx="4161717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Control(Signaling) : </a:t>
            </a:r>
            <a:r>
              <a:rPr lang="ko-KR" altLang="en-US" dirty="0" smtClean="0">
                <a:latin typeface="+mj-ea"/>
                <a:ea typeface="+mj-ea"/>
              </a:rPr>
              <a:t>제어정보 전달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Delivery : </a:t>
            </a:r>
            <a:r>
              <a:rPr lang="ko-KR" altLang="en-US" dirty="0" err="1" smtClean="0">
                <a:latin typeface="+mj-ea"/>
                <a:ea typeface="+mj-ea"/>
              </a:rPr>
              <a:t>패킷화하여</a:t>
            </a:r>
            <a:r>
              <a:rPr lang="ko-KR" altLang="en-US" dirty="0" smtClean="0">
                <a:latin typeface="+mj-ea"/>
                <a:ea typeface="+mj-ea"/>
              </a:rPr>
              <a:t> 전송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Encapsulation : </a:t>
            </a:r>
            <a:r>
              <a:rPr lang="ko-KR" altLang="en-US" dirty="0" err="1" smtClean="0">
                <a:latin typeface="+mj-ea"/>
                <a:ea typeface="+mj-ea"/>
              </a:rPr>
              <a:t>콘텐츠를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wrapping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269" t="38805" r="44409" b="39263"/>
          <a:stretch/>
        </p:blipFill>
        <p:spPr>
          <a:xfrm>
            <a:off x="1090243" y="1902765"/>
            <a:ext cx="5860119" cy="380020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>
                <a:latin typeface="+mj-ea"/>
              </a:rPr>
              <a:t>- MMT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15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3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460855" y="2078396"/>
            <a:ext cx="56989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Signaling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</a:rPr>
              <a:t> - </a:t>
            </a:r>
            <a:r>
              <a:rPr lang="en-US" altLang="ko-KR" dirty="0">
                <a:latin typeface="+mj-ea"/>
              </a:rPr>
              <a:t>MMT</a:t>
            </a:r>
            <a:r>
              <a:rPr lang="ko-KR" altLang="en-US" dirty="0">
                <a:latin typeface="+mj-ea"/>
              </a:rPr>
              <a:t>에 필요한 시그널 메시지 전송</a:t>
            </a:r>
            <a:endParaRPr lang="en-US" altLang="ko-KR" dirty="0"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  <a:ea typeface="+mj-ea"/>
              </a:rPr>
              <a:t>MPU(Media Processing Unit)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j-ea"/>
                <a:ea typeface="+mj-ea"/>
              </a:rPr>
              <a:t> - </a:t>
            </a:r>
            <a:r>
              <a:rPr lang="ko-KR" altLang="en-US" dirty="0" smtClean="0">
                <a:latin typeface="+mj-ea"/>
                <a:ea typeface="+mj-ea"/>
              </a:rPr>
              <a:t>비디오 </a:t>
            </a:r>
            <a:r>
              <a:rPr lang="ko-KR" altLang="en-US" dirty="0">
                <a:latin typeface="+mj-ea"/>
                <a:ea typeface="+mj-ea"/>
              </a:rPr>
              <a:t>조각이나 이미지 파일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패킷화하여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스트리밍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  <a:ea typeface="+mj-ea"/>
              </a:rPr>
              <a:t>GFD(Generic File Delivery)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dirty="0" smtClean="0">
                <a:latin typeface="+mj-ea"/>
                <a:ea typeface="+mj-ea"/>
              </a:rPr>
              <a:t>일반 파일들을 다운로드 방식으로 유연하게 전달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>
                <a:latin typeface="+mj-ea"/>
              </a:rPr>
              <a:t>- MMT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16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5208" y="1586700"/>
            <a:ext cx="5866022" cy="4390354"/>
            <a:chOff x="501324" y="1720515"/>
            <a:chExt cx="6140113" cy="4379492"/>
          </a:xfrm>
        </p:grpSpPr>
        <p:grpSp>
          <p:nvGrpSpPr>
            <p:cNvPr id="3" name="그룹 2"/>
            <p:cNvGrpSpPr/>
            <p:nvPr/>
          </p:nvGrpSpPr>
          <p:grpSpPr>
            <a:xfrm>
              <a:off x="501324" y="1720515"/>
              <a:ext cx="6140113" cy="4379492"/>
              <a:chOff x="3113437" y="1258513"/>
              <a:chExt cx="5991212" cy="364407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/>
              <a:srcRect l="20885" t="15874" r="22417" b="38101"/>
              <a:stretch/>
            </p:blipFill>
            <p:spPr>
              <a:xfrm>
                <a:off x="3113437" y="1258513"/>
                <a:ext cx="5991212" cy="3644078"/>
              </a:xfrm>
              <a:prstGeom prst="rect">
                <a:avLst/>
              </a:prstGeom>
            </p:spPr>
          </p:pic>
          <p:sp>
            <p:nvSpPr>
              <p:cNvPr id="4" name="타원 3"/>
              <p:cNvSpPr/>
              <p:nvPr/>
            </p:nvSpPr>
            <p:spPr>
              <a:xfrm>
                <a:off x="5226795" y="2239348"/>
                <a:ext cx="1847721" cy="1334277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7324776" y="2285395"/>
                <a:ext cx="1675643" cy="128822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/>
          </p:nvSpPr>
          <p:spPr>
            <a:xfrm>
              <a:off x="702825" y="2926962"/>
              <a:ext cx="1527419" cy="16035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>
                <a:latin typeface="+mj-ea"/>
              </a:rPr>
              <a:t>- MMT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16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0616" y="1505415"/>
            <a:ext cx="6292780" cy="1944684"/>
            <a:chOff x="786207" y="1717288"/>
            <a:chExt cx="7831781" cy="24531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13460" t="57303" r="51556" b="17954"/>
            <a:stretch/>
          </p:blipFill>
          <p:spPr>
            <a:xfrm>
              <a:off x="786207" y="1717288"/>
              <a:ext cx="3897305" cy="218923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52398" t="29702" r="12384" b="45555"/>
            <a:stretch/>
          </p:blipFill>
          <p:spPr>
            <a:xfrm>
              <a:off x="4694663" y="1981200"/>
              <a:ext cx="3923325" cy="218923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460" t="29701" r="51155" b="44966"/>
          <a:stretch/>
        </p:blipFill>
        <p:spPr>
          <a:xfrm>
            <a:off x="5408445" y="3342071"/>
            <a:ext cx="5273508" cy="29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2203308"/>
            <a:ext cx="6868889" cy="4540297"/>
          </a:xfrm>
          <a:prstGeom prst="rect">
            <a:avLst/>
          </a:prstGeom>
        </p:spPr>
      </p:pic>
      <p:sp>
        <p:nvSpPr>
          <p:cNvPr id="10" name="내용 개체 틀 3"/>
          <p:cNvSpPr>
            <a:spLocks noGrp="1"/>
          </p:cNvSpPr>
          <p:nvPr>
            <p:ph idx="1"/>
          </p:nvPr>
        </p:nvSpPr>
        <p:spPr>
          <a:xfrm>
            <a:off x="391885" y="15356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대화형 비디오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스트리밍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서비스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DASH(Dynamic 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Adaptive Streaming over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HTTP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 </a:t>
            </a:r>
            <a:r>
              <a:rPr lang="en-US" altLang="ko-KR" sz="3600" dirty="0" smtClean="0">
                <a:latin typeface="+mj-ea"/>
              </a:rPr>
              <a:t>– DASH</a:t>
            </a:r>
            <a:r>
              <a:rPr lang="ko-KR" altLang="en-US" sz="3600" dirty="0" smtClean="0">
                <a:latin typeface="+mj-ea"/>
              </a:rPr>
              <a:t>활용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12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79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2203308"/>
            <a:ext cx="6868889" cy="4540297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/>
          <a:stretch/>
        </p:blipFill>
        <p:spPr>
          <a:xfrm>
            <a:off x="4116976" y="2203308"/>
            <a:ext cx="7498081" cy="454029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DASH</a:t>
            </a:r>
            <a:r>
              <a:rPr lang="ko-KR" altLang="en-US" sz="3600" dirty="0" smtClean="0">
                <a:latin typeface="+mj-ea"/>
              </a:rPr>
              <a:t>활용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1" name="내용 개체 틀 3"/>
          <p:cNvSpPr>
            <a:spLocks noGrp="1"/>
          </p:cNvSpPr>
          <p:nvPr>
            <p:ph idx="1"/>
          </p:nvPr>
        </p:nvSpPr>
        <p:spPr>
          <a:xfrm>
            <a:off x="391885" y="15356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대화형 비디오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스트리밍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서비스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DASH(Dynamic 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Adaptive Streaming over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HTTP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12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743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10298" y="2052235"/>
            <a:ext cx="5821866" cy="35545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일본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NHK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에서 개발한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MPEG-DASH Player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와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콘텐츠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전송 기술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미디어의 다양화에 맞춰 다양한 시청 수단을 제공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원하는 시점의 영상을 선택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이 외에도 디바이스에 의존하지 않는 다양한 프로그램 시청을 제안 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MPEG-DASH視聴プレーヤーの画面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77" y="1683236"/>
            <a:ext cx="5724706" cy="4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手元のタブレットで任意のカメラのアイコンをタップすると、その視点から映像を見られる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4" y="1682274"/>
            <a:ext cx="5725989" cy="429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DASH</a:t>
            </a:r>
            <a:r>
              <a:rPr lang="ko-KR" altLang="en-US" sz="3600" dirty="0" smtClean="0">
                <a:latin typeface="+mj-ea"/>
              </a:rPr>
              <a:t>활용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19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91638" y="1857080"/>
            <a:ext cx="3881349" cy="4269095"/>
            <a:chOff x="726542" y="1301028"/>
            <a:chExt cx="3863664" cy="4880573"/>
          </a:xfrm>
        </p:grpSpPr>
        <p:sp>
          <p:nvSpPr>
            <p:cNvPr id="7" name="직사각형 6"/>
            <p:cNvSpPr/>
            <p:nvPr/>
          </p:nvSpPr>
          <p:spPr>
            <a:xfrm>
              <a:off x="726542" y="1301028"/>
              <a:ext cx="3863662" cy="16098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6542" y="2936384"/>
              <a:ext cx="3863662" cy="16098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6542" y="4571742"/>
              <a:ext cx="3863662" cy="160985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4259991" y="1450676"/>
              <a:ext cx="454366" cy="2060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16200000">
              <a:off x="4259993" y="3060535"/>
              <a:ext cx="454366" cy="2060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4259991" y="4670396"/>
              <a:ext cx="454366" cy="2060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64370" y="2064054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+mj-ea"/>
                <a:ea typeface="+mj-ea"/>
              </a:rPr>
              <a:t>소</a:t>
            </a:r>
            <a:r>
              <a:rPr lang="ko-KR" altLang="en-US" sz="3200" b="1" dirty="0" smtClean="0">
                <a:latin typeface="+mj-ea"/>
                <a:ea typeface="+mj-ea"/>
              </a:rPr>
              <a:t>   개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818" y="2735464"/>
            <a:ext cx="15119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+mj-ea"/>
                <a:ea typeface="+mj-ea"/>
              </a:rPr>
              <a:t>SVM </a:t>
            </a:r>
            <a:r>
              <a:rPr lang="ko-KR" altLang="en-US" sz="1500" dirty="0" smtClean="0">
                <a:latin typeface="+mj-ea"/>
                <a:ea typeface="+mj-ea"/>
              </a:rPr>
              <a:t>기술이란</a:t>
            </a:r>
            <a:r>
              <a:rPr lang="en-US" altLang="ko-KR" sz="1500" dirty="0" smtClean="0">
                <a:latin typeface="+mj-ea"/>
                <a:ea typeface="+mj-ea"/>
              </a:rPr>
              <a:t>?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2631" y="3465503"/>
            <a:ext cx="2935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atin typeface="+mj-ea"/>
                <a:ea typeface="+mj-ea"/>
              </a:rPr>
              <a:t>전송 기술 동향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4057" y="4147226"/>
            <a:ext cx="20696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+mj-ea"/>
                <a:ea typeface="+mj-ea"/>
              </a:rPr>
              <a:t>MPEG-DASH</a:t>
            </a:r>
            <a:r>
              <a:rPr lang="ko-KR" altLang="en-US" sz="1500" dirty="0" smtClean="0">
                <a:latin typeface="+mj-ea"/>
                <a:ea typeface="+mj-ea"/>
              </a:rPr>
              <a:t>와</a:t>
            </a:r>
            <a:r>
              <a:rPr lang="en-US" altLang="ko-KR" sz="1500" dirty="0" smtClean="0">
                <a:latin typeface="+mj-ea"/>
                <a:ea typeface="+mj-ea"/>
              </a:rPr>
              <a:t> MMT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4577" y="489766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atin typeface="+mj-ea"/>
                <a:ea typeface="+mj-ea"/>
              </a:rPr>
              <a:t>서비스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48422" y="5472725"/>
            <a:ext cx="21355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+mj-ea"/>
                <a:ea typeface="+mj-ea"/>
              </a:rPr>
              <a:t>SVM </a:t>
            </a:r>
            <a:r>
              <a:rPr lang="ko-KR" altLang="en-US" sz="1500" dirty="0" smtClean="0">
                <a:latin typeface="+mj-ea"/>
                <a:ea typeface="+mj-ea"/>
              </a:rPr>
              <a:t>기반 서비스 제안</a:t>
            </a:r>
            <a:endParaRPr lang="ko-KR" altLang="en-US" sz="1500" dirty="0"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8900000">
            <a:off x="7938266" y="2346503"/>
            <a:ext cx="1877237" cy="2981998"/>
            <a:chOff x="5743977" y="2240923"/>
            <a:chExt cx="2150772" cy="3416509"/>
          </a:xfrm>
        </p:grpSpPr>
        <p:sp>
          <p:nvSpPr>
            <p:cNvPr id="20" name="타원 19"/>
            <p:cNvSpPr/>
            <p:nvPr/>
          </p:nvSpPr>
          <p:spPr>
            <a:xfrm>
              <a:off x="5743977" y="2240923"/>
              <a:ext cx="2150772" cy="2150772"/>
            </a:xfrm>
            <a:prstGeom prst="ellipse">
              <a:avLst/>
            </a:prstGeom>
            <a:noFill/>
            <a:ln w="317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사각형: 둥근 모서리 11"/>
            <p:cNvSpPr/>
            <p:nvPr/>
          </p:nvSpPr>
          <p:spPr>
            <a:xfrm rot="5400000">
              <a:off x="6188298" y="4807426"/>
              <a:ext cx="1262129" cy="43788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646158" y="1960111"/>
            <a:ext cx="3154665" cy="3783639"/>
            <a:chOff x="5112594" y="1755485"/>
            <a:chExt cx="3614338" cy="4334958"/>
          </a:xfrm>
        </p:grpSpPr>
        <p:sp>
          <p:nvSpPr>
            <p:cNvPr id="23" name="말풍선: 타원형 13"/>
            <p:cNvSpPr/>
            <p:nvPr/>
          </p:nvSpPr>
          <p:spPr>
            <a:xfrm>
              <a:off x="7621927" y="1755485"/>
              <a:ext cx="1105005" cy="1049808"/>
            </a:xfrm>
            <a:prstGeom prst="wedgeEllipseCallout">
              <a:avLst>
                <a:gd name="adj1" fmla="val -82274"/>
                <a:gd name="adj2" fmla="val 82028"/>
              </a:avLst>
            </a:prstGeom>
            <a:solidFill>
              <a:srgbClr val="1FB4E9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말풍선: 타원형 14"/>
            <p:cNvSpPr/>
            <p:nvPr/>
          </p:nvSpPr>
          <p:spPr>
            <a:xfrm rot="2510328">
              <a:off x="5112594" y="3120736"/>
              <a:ext cx="1291060" cy="1279974"/>
            </a:xfrm>
            <a:prstGeom prst="wedgeEllipseCallout">
              <a:avLst>
                <a:gd name="adj1" fmla="val 58606"/>
                <a:gd name="adj2" fmla="val -582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말풍선: 타원형 15"/>
            <p:cNvSpPr/>
            <p:nvPr/>
          </p:nvSpPr>
          <p:spPr>
            <a:xfrm rot="19128135">
              <a:off x="6825609" y="4689873"/>
              <a:ext cx="1412699" cy="1400570"/>
            </a:xfrm>
            <a:prstGeom prst="wedgeEllipseCallout">
              <a:avLst>
                <a:gd name="adj1" fmla="val 50670"/>
                <a:gd name="adj2" fmla="val -76848"/>
              </a:avLst>
            </a:prstGeom>
            <a:solidFill>
              <a:srgbClr val="5FCBE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59" y="3415413"/>
            <a:ext cx="548637" cy="5486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13" y="4832811"/>
            <a:ext cx="599434" cy="59943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04" y="2210148"/>
            <a:ext cx="462698" cy="462698"/>
          </a:xfrm>
          <a:prstGeom prst="rect">
            <a:avLst/>
          </a:prstGeom>
        </p:spPr>
      </p:pic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791638" y="406114"/>
            <a:ext cx="8223697" cy="1036805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b="1" dirty="0" smtClean="0">
                <a:solidFill>
                  <a:schemeClr val="tx1"/>
                </a:solidFill>
                <a:latin typeface="+mj-ea"/>
              </a:rPr>
              <a:t>목     차</a:t>
            </a:r>
            <a:endParaRPr lang="ko-KR" altLang="en-US" sz="45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fld id="{D36A44B3-7A74-461A-B02B-2B1FD993938D}" type="slidenum">
              <a:rPr lang="ko-KR" altLang="en-US" b="1" smtClean="0">
                <a:latin typeface="+mj-ea"/>
                <a:ea typeface="+mj-ea"/>
              </a:rPr>
              <a:t>2</a:t>
            </a:fld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66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505760" y="5497551"/>
            <a:ext cx="8306863" cy="11369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미디어는 배치구조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거리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모양을 정확하게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표현</a:t>
            </a:r>
            <a:endParaRPr lang="en-US" altLang="ko-KR" sz="1800" dirty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물체와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환경의 정확한 지각과 조작이 필요한 분야에서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큰 잠재력 보유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6" name="_x242213160" descr="EMB000007b82a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32" y="984853"/>
            <a:ext cx="7302321" cy="45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3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242330984" descr="EMB000007b82ab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41231" r="26669" b="24945"/>
          <a:stretch/>
        </p:blipFill>
        <p:spPr bwMode="auto">
          <a:xfrm>
            <a:off x="225288" y="1690688"/>
            <a:ext cx="6191617" cy="4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670220" y="2153970"/>
            <a:ext cx="1746685" cy="13698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_x242991664" descr="EMB000007b82ab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6" t="2296" r="38913" b="3042"/>
          <a:stretch/>
        </p:blipFill>
        <p:spPr bwMode="auto">
          <a:xfrm>
            <a:off x="6673836" y="74170"/>
            <a:ext cx="4780541" cy="655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6733888" y="3151851"/>
            <a:ext cx="1078488" cy="10047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18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3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72184" y="4674420"/>
            <a:ext cx="10515600" cy="206091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가장 긍정적인 영향을 받을 것으로 전망되는 분야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무안경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가 적용된 콘솔게임기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(Nintendo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3DS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시리즈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LG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옵티머스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3D, AMAZON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파이어폰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2184" y="1374020"/>
            <a:ext cx="10681616" cy="3287001"/>
            <a:chOff x="672184" y="1530134"/>
            <a:chExt cx="10681616" cy="3287001"/>
          </a:xfrm>
        </p:grpSpPr>
        <p:pic>
          <p:nvPicPr>
            <p:cNvPr id="2050" name="Picture 2" descr="http://mblogthumb4.phinf.naver.net/20141202_115/ejdtk1995_1417446400438ufz8B_JPEG/Nintendo_3DS_Direct_2014_8_29_%AB%D7%AB%EC%AB%BC%AB%F3%AB%C6%AB%B7%AB%E7%AB%F3%E7%B1%DF%C0.mp4_001366231.jpg?type=w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"/>
            <a:stretch/>
          </p:blipFill>
          <p:spPr bwMode="auto">
            <a:xfrm>
              <a:off x="672184" y="1530134"/>
              <a:ext cx="5338323" cy="328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img.etnews.com/photonews/1103/101802_20110303180752_797_000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012" y="1530134"/>
              <a:ext cx="5117788" cy="328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게임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19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14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ost.phinf.naver.net/20160305_14/1457161954722whF5a_JPEG/vrgame001_20160303.JPG?type=w12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6057" r="17528" b="4114"/>
          <a:stretch/>
        </p:blipFill>
        <p:spPr bwMode="auto">
          <a:xfrm>
            <a:off x="1317703" y="1276922"/>
            <a:ext cx="3026836" cy="38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17703" y="5202972"/>
            <a:ext cx="6834051" cy="14608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게임시장에서 뜨거운 관심을 받고 있는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VR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게임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여러 가지 문제점 발생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건강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외관상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안전사고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1030" name="Picture 6" descr="http://post.phinf.naver.net/20160305_239/1457161956797R4gtI_JPEG/vrgame010_20160303.JPG?type=w120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12685" r="10327" b="42743"/>
          <a:stretch/>
        </p:blipFill>
        <p:spPr bwMode="auto">
          <a:xfrm>
            <a:off x="4716779" y="1399586"/>
            <a:ext cx="5917475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게임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20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42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41462" y="4720087"/>
            <a:ext cx="10317480" cy="192604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광고판은 행인의 발길을 붙잡고 눈길을 끌어 광고 효과를 극대화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2012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년에 국내 최초로 구축한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디스플레이 광고판(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웅진홀딩스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en-US" altLang="ko-KR" sz="1800" dirty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역사 내에 설치된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광고판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리얼뷰미디어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) 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1462" y="1545722"/>
            <a:ext cx="10720524" cy="3174365"/>
            <a:chOff x="652252" y="1690688"/>
            <a:chExt cx="10720524" cy="3174365"/>
          </a:xfrm>
        </p:grpSpPr>
        <p:pic>
          <p:nvPicPr>
            <p:cNvPr id="6" name="그림 5" descr="http://www.koit.co.kr/news/photo/201201/41637_5886_423.jp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52" y="1690688"/>
              <a:ext cx="4988243" cy="3174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 descr="http://popsign.co.kr/images/board/m_b3_mediadigital/m_2014_09_78_1140911101231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086" y="1690688"/>
              <a:ext cx="5520690" cy="31743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광고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21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1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5241362"/>
            <a:ext cx="10317480" cy="14608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2014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빌보드 뮤직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어워드에서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홀로그램으로 재현된 마이클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잭슨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2016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창조경제박람회에서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초다시점으로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전시된 가상 문화재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(LG U+)</a:t>
            </a:r>
          </a:p>
        </p:txBody>
      </p:sp>
      <p:pic>
        <p:nvPicPr>
          <p:cNvPr id="9" name="그림 8" descr="https://www.software.kr/thumbnail/1/gq4WeovPh1psKvtOVg3EfXgw9boot5BRkW_2F9lmPNsB0qOg5HaCeP7Fqq62im46hK.d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"/>
          <a:stretch/>
        </p:blipFill>
        <p:spPr bwMode="auto">
          <a:xfrm>
            <a:off x="5957904" y="1690688"/>
            <a:ext cx="5272121" cy="32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mjbbma_hologram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569"/>
          <a:stretch/>
        </p:blipFill>
        <p:spPr bwMode="auto">
          <a:xfrm>
            <a:off x="566670" y="1690688"/>
            <a:ext cx="5267459" cy="32727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문화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22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013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5215604"/>
            <a:ext cx="10317480" cy="14608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The Intel 360-degree Replay </a:t>
            </a:r>
            <a:r>
              <a:rPr lang="en-US" altLang="ko-KR" sz="1800" dirty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System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sz="1800" dirty="0">
                <a:solidFill>
                  <a:srgbClr val="404040"/>
                </a:solidFill>
                <a:latin typeface="+mn-ea"/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  <a:hlinkClick r:id="rId3"/>
              </a:rPr>
              <a:t>youtu.be/9vqWkpcArAc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)</a:t>
            </a:r>
            <a:endParaRPr lang="en-US" altLang="ko-KR" sz="1800" dirty="0">
              <a:solidFill>
                <a:srgbClr val="404040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 영상을 통해 골프 자세를 교정해주는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Tumble </a:t>
            </a:r>
            <a:endParaRPr lang="ko-KR" altLang="en-US" sz="1800" dirty="0">
              <a:solidFill>
                <a:srgbClr val="404040"/>
              </a:solidFill>
              <a:latin typeface="+mn-ea"/>
            </a:endParaRPr>
          </a:p>
        </p:txBody>
      </p:sp>
      <p:pic>
        <p:nvPicPr>
          <p:cNvPr id="8" name="그림 7" descr="턴블로 골프 스윙을 촬영하는 모습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3"/>
          <a:stretch/>
        </p:blipFill>
        <p:spPr bwMode="auto">
          <a:xfrm>
            <a:off x="6727277" y="1690688"/>
            <a:ext cx="4309918" cy="3272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1"/>
          <a:stretch/>
        </p:blipFill>
        <p:spPr>
          <a:xfrm>
            <a:off x="640512" y="1690688"/>
            <a:ext cx="5837561" cy="327279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스포츠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10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4759005"/>
            <a:ext cx="10317480" cy="178676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증강현실을 적용한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이케아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카탈로그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롯데백화점에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설치된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가상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피팅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서비스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200" y="1360621"/>
            <a:ext cx="10635043" cy="3348503"/>
            <a:chOff x="721360" y="1519600"/>
            <a:chExt cx="10635043" cy="3348503"/>
          </a:xfrm>
        </p:grpSpPr>
        <p:pic>
          <p:nvPicPr>
            <p:cNvPr id="6" name="그림 5" descr="http://cdn.bizwatch.co.kr/news/photo/2015/07/06/f789711abc3e3db424bf86b8af39ac74203819.jp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360" y="1519600"/>
              <a:ext cx="5275580" cy="3348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1"/>
            <a:stretch/>
          </p:blipFill>
          <p:spPr>
            <a:xfrm>
              <a:off x="6197663" y="1520903"/>
              <a:ext cx="5158740" cy="3347200"/>
            </a:xfrm>
            <a:prstGeom prst="rect">
              <a:avLst/>
            </a:prstGeom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쇼핑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24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5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51079" y="5383370"/>
            <a:ext cx="10317480" cy="1262893"/>
          </a:xfrm>
        </p:spPr>
        <p:txBody>
          <a:bodyPr>
            <a:normAutofit/>
          </a:bodyPr>
          <a:lstStyle/>
          <a:p>
            <a:pPr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고비용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환경상이 여건으로 시뮬레이션이 쉽지 않은 의료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항공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군사 등의 분야에서의 활용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6" name="그림 5" descr="http://www.software.kr/thumbnail/1/gq4WeovPh1psKvtOVg3EfXgw9boot5BRkW_2F9lmPNsB004XJ_2FcnZJml7s68NJcGym.d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t="8463" b="10744"/>
          <a:stretch/>
        </p:blipFill>
        <p:spPr bwMode="auto">
          <a:xfrm>
            <a:off x="502276" y="1690688"/>
            <a:ext cx="5370490" cy="33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http://cdn.ddaily.co.kr/data/photos/cdn/20161148/art_1480469313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9384"/>
          <a:stretch/>
        </p:blipFill>
        <p:spPr bwMode="auto">
          <a:xfrm>
            <a:off x="6108879" y="1690689"/>
            <a:ext cx="5353318" cy="3344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기타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25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01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3069" y="1111453"/>
            <a:ext cx="9942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MMT </a:t>
            </a:r>
            <a:r>
              <a:rPr lang="ko-KR" altLang="en-US" dirty="0" smtClean="0">
                <a:latin typeface="+mj-ea"/>
              </a:rPr>
              <a:t>기술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en-US" altLang="ko-KR" dirty="0" smtClean="0">
                <a:latin typeface="+mj-ea"/>
              </a:rPr>
              <a:t>ETRI&amp;</a:t>
            </a:r>
            <a:r>
              <a:rPr lang="ko-KR" altLang="en-US" dirty="0" smtClean="0">
                <a:latin typeface="+mj-ea"/>
              </a:rPr>
              <a:t>삼성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smtClean="0">
                <a:latin typeface="+mj-ea"/>
              </a:rPr>
              <a:t>대화면 </a:t>
            </a:r>
            <a:r>
              <a:rPr lang="ko-KR" altLang="en-US" dirty="0">
                <a:latin typeface="+mj-ea"/>
              </a:rPr>
              <a:t>파노라마 영상을 </a:t>
            </a:r>
            <a:r>
              <a:rPr lang="en-US" altLang="ko-KR" dirty="0" smtClean="0">
                <a:latin typeface="+mj-ea"/>
              </a:rPr>
              <a:t>MMT </a:t>
            </a:r>
            <a:r>
              <a:rPr lang="ko-KR" altLang="en-US" dirty="0" smtClean="0">
                <a:latin typeface="+mj-ea"/>
              </a:rPr>
              <a:t>미디어 전송 기술로 발표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 smtClean="0">
                <a:latin typeface="+mj-ea"/>
              </a:rPr>
              <a:t> - </a:t>
            </a:r>
            <a:r>
              <a:rPr lang="en-US" altLang="ko-KR" dirty="0">
                <a:latin typeface="+mj-ea"/>
              </a:rPr>
              <a:t>S</a:t>
            </a:r>
            <a:r>
              <a:rPr lang="en-US" altLang="ko-KR" dirty="0" smtClean="0">
                <a:latin typeface="+mj-ea"/>
              </a:rPr>
              <a:t>KT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>
                <a:latin typeface="+mj-ea"/>
              </a:rPr>
              <a:t>모바일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MMT</a:t>
            </a:r>
            <a:r>
              <a:rPr lang="ko-KR" altLang="en-US" dirty="0" smtClean="0">
                <a:latin typeface="+mj-ea"/>
              </a:rPr>
              <a:t>기반으로 </a:t>
            </a:r>
            <a:r>
              <a:rPr lang="ko-KR" altLang="en-US" dirty="0" err="1" smtClean="0">
                <a:latin typeface="+mj-ea"/>
              </a:rPr>
              <a:t>모바일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생방송을 </a:t>
            </a:r>
            <a:r>
              <a:rPr lang="ko-KR" altLang="en-US" dirty="0">
                <a:latin typeface="+mj-ea"/>
              </a:rPr>
              <a:t>위한 </a:t>
            </a:r>
            <a:r>
              <a:rPr lang="ko-KR" altLang="en-US" dirty="0" err="1">
                <a:latin typeface="+mj-ea"/>
              </a:rPr>
              <a:t>초저지연</a:t>
            </a:r>
            <a:r>
              <a:rPr lang="ko-KR" altLang="en-US" dirty="0">
                <a:latin typeface="+mj-ea"/>
              </a:rPr>
              <a:t> 방송기술을 세계 최초로 </a:t>
            </a:r>
            <a:r>
              <a:rPr lang="ko-KR" altLang="en-US" dirty="0" smtClean="0">
                <a:latin typeface="+mj-ea"/>
              </a:rPr>
              <a:t>상용화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err="1" smtClean="0">
                <a:latin typeface="+mj-ea"/>
              </a:rPr>
              <a:t>블라블라</a:t>
            </a:r>
            <a:endParaRPr lang="en-US" altLang="ko-KR" dirty="0">
              <a:latin typeface="+mj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국내 동향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26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81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loter.net/files/2012/05/glasses_free_nlt_2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989" y="2857399"/>
            <a:ext cx="4339450" cy="3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37839" y="160908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latin typeface="+mj-ea"/>
                <a:ea typeface="+mj-ea"/>
              </a:rPr>
              <a:t>SMV = Super + Multi-view + Video (</a:t>
            </a:r>
            <a:r>
              <a:rPr lang="ko-KR" altLang="en-US" sz="1800" dirty="0" err="1" smtClean="0"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</a:rPr>
              <a:t> 비디오</a:t>
            </a:r>
            <a:r>
              <a:rPr lang="en-US" altLang="ko-KR" sz="1800" dirty="0" smtClean="0">
                <a:latin typeface="+mj-ea"/>
                <a:ea typeface="+mj-ea"/>
              </a:rPr>
              <a:t>)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</a:rPr>
              <a:t> 비디오 </a:t>
            </a:r>
            <a:r>
              <a:rPr lang="en-US" altLang="ko-KR" sz="1800" dirty="0" smtClean="0">
                <a:latin typeface="+mj-ea"/>
                <a:ea typeface="+mj-ea"/>
              </a:rPr>
              <a:t>: </a:t>
            </a:r>
            <a:r>
              <a:rPr lang="ko-KR" altLang="en-US" sz="1800" dirty="0" smtClean="0">
                <a:latin typeface="+mj-ea"/>
                <a:ea typeface="+mj-ea"/>
              </a:rPr>
              <a:t>일반적으로 </a:t>
            </a:r>
            <a:r>
              <a:rPr lang="en-US" altLang="ko-KR" sz="1800" dirty="0" smtClean="0">
                <a:latin typeface="+mj-ea"/>
                <a:ea typeface="+mj-ea"/>
              </a:rPr>
              <a:t>80</a:t>
            </a:r>
            <a:r>
              <a:rPr lang="ko-KR" altLang="en-US" sz="1800" dirty="0" smtClean="0">
                <a:latin typeface="+mj-ea"/>
                <a:ea typeface="+mj-ea"/>
              </a:rPr>
              <a:t>개 이상 시점을 찍은 </a:t>
            </a:r>
            <a:r>
              <a:rPr lang="ko-KR" altLang="en-US" sz="1800" dirty="0" smtClean="0">
                <a:latin typeface="+mj-ea"/>
                <a:ea typeface="+mj-ea"/>
              </a:rPr>
              <a:t>비디오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lnSpc>
                <a:spcPct val="200000"/>
              </a:lnSpc>
              <a:buClr>
                <a:srgbClr val="404040"/>
              </a:buClr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  </a:t>
            </a:r>
            <a:r>
              <a:rPr lang="ko-KR" altLang="en-US" sz="1800" dirty="0" smtClean="0">
                <a:latin typeface="+mj-ea"/>
              </a:rPr>
              <a:t> </a:t>
            </a:r>
            <a:r>
              <a:rPr lang="en-US" altLang="ko-KR" sz="1800" dirty="0" smtClean="0">
                <a:latin typeface="+mj-ea"/>
              </a:rPr>
              <a:t>(</a:t>
            </a:r>
            <a:r>
              <a:rPr lang="ko-KR" altLang="en-US" sz="1800" dirty="0" err="1" smtClean="0">
                <a:latin typeface="+mj-ea"/>
              </a:rPr>
              <a:t>다시점</a:t>
            </a:r>
            <a:r>
              <a:rPr lang="ko-KR" altLang="en-US" sz="1800" dirty="0" smtClean="0">
                <a:latin typeface="+mj-ea"/>
              </a:rPr>
              <a:t> </a:t>
            </a:r>
            <a:r>
              <a:rPr lang="ko-KR" altLang="en-US" sz="1800" dirty="0">
                <a:latin typeface="+mj-ea"/>
              </a:rPr>
              <a:t>비디오 </a:t>
            </a:r>
            <a:r>
              <a:rPr lang="en-US" altLang="ko-KR" sz="1800" dirty="0">
                <a:latin typeface="+mj-ea"/>
              </a:rPr>
              <a:t>: 7~10</a:t>
            </a:r>
            <a:r>
              <a:rPr lang="ko-KR" altLang="en-US" sz="1800" dirty="0">
                <a:latin typeface="+mj-ea"/>
              </a:rPr>
              <a:t>개 이하 </a:t>
            </a:r>
            <a:r>
              <a:rPr lang="ko-KR" altLang="en-US" sz="1800" dirty="0" smtClean="0">
                <a:latin typeface="+mj-ea"/>
              </a:rPr>
              <a:t>시점</a:t>
            </a:r>
            <a:r>
              <a:rPr lang="en-US" altLang="ko-KR" sz="1800" dirty="0" smtClean="0">
                <a:latin typeface="+mj-ea"/>
              </a:rPr>
              <a:t>)</a:t>
            </a: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latin typeface="+mj-ea"/>
              </a:rPr>
              <a:t>눈의 초점에 최적화 </a:t>
            </a:r>
            <a:r>
              <a:rPr lang="en-US" altLang="ko-KR" sz="1800" dirty="0" smtClean="0">
                <a:latin typeface="+mj-ea"/>
              </a:rPr>
              <a:t>=&gt; </a:t>
            </a:r>
            <a:r>
              <a:rPr lang="ko-KR" altLang="en-US" sz="1800" dirty="0" smtClean="0">
                <a:latin typeface="+mj-ea"/>
              </a:rPr>
              <a:t>자연스러운 영상 구현</a:t>
            </a:r>
            <a:endParaRPr lang="en-US" altLang="ko-KR" sz="1800" dirty="0" smtClean="0">
              <a:latin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latin typeface="+mj-ea"/>
              </a:rPr>
              <a:t>입체 관측 시 시각적인 피로감 감소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기술 정의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01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3069" y="1111453"/>
            <a:ext cx="1132752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j-ea"/>
              </a:rPr>
              <a:t>스트리밍</a:t>
            </a:r>
            <a:r>
              <a:rPr lang="ko-KR" altLang="en-US" dirty="0" smtClean="0">
                <a:latin typeface="+mj-ea"/>
              </a:rPr>
              <a:t> 기술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en-US" altLang="ko-KR" dirty="0" smtClean="0">
                <a:latin typeface="+mj-ea"/>
              </a:rPr>
              <a:t>SK</a:t>
            </a:r>
            <a:r>
              <a:rPr lang="ko-KR" altLang="en-US" dirty="0" err="1" smtClean="0">
                <a:latin typeface="+mj-ea"/>
              </a:rPr>
              <a:t>브로드밴드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: HTTP </a:t>
            </a:r>
            <a:r>
              <a:rPr lang="ko-KR" altLang="en-US" dirty="0" err="1" smtClean="0">
                <a:latin typeface="+mj-ea"/>
              </a:rPr>
              <a:t>스트리밍</a:t>
            </a:r>
            <a:r>
              <a:rPr lang="ko-KR" altLang="en-US" dirty="0" smtClean="0">
                <a:latin typeface="+mj-ea"/>
              </a:rPr>
              <a:t> 기술을 활용해 디바이스 정보에 맞는 압축 전송을 지원하는 서비스 제공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 smtClean="0">
                <a:latin typeface="+mj-ea"/>
              </a:rPr>
              <a:t> - LG </a:t>
            </a:r>
            <a:r>
              <a:rPr lang="en-US" altLang="ko-KR" dirty="0" smtClean="0">
                <a:latin typeface="+mj-ea"/>
              </a:rPr>
              <a:t>U+ : DLNA </a:t>
            </a:r>
            <a:r>
              <a:rPr lang="ko-KR" altLang="en-US" dirty="0" smtClean="0">
                <a:latin typeface="+mj-ea"/>
              </a:rPr>
              <a:t>기술을 이용해 다른 </a:t>
            </a:r>
            <a:r>
              <a:rPr lang="en-US" altLang="ko-KR" dirty="0" smtClean="0">
                <a:latin typeface="+mj-ea"/>
              </a:rPr>
              <a:t>TV</a:t>
            </a:r>
            <a:r>
              <a:rPr lang="ko-KR" altLang="en-US" dirty="0" smtClean="0">
                <a:latin typeface="+mj-ea"/>
              </a:rPr>
              <a:t>나 </a:t>
            </a:r>
            <a:r>
              <a:rPr lang="en-US" altLang="ko-KR" dirty="0" smtClean="0">
                <a:latin typeface="+mj-ea"/>
              </a:rPr>
              <a:t>PC</a:t>
            </a:r>
            <a:r>
              <a:rPr lang="ko-KR" altLang="en-US" dirty="0" smtClean="0">
                <a:latin typeface="+mj-ea"/>
              </a:rPr>
              <a:t>를 통해 핸드폰의 영상을 볼 수 있는 </a:t>
            </a:r>
            <a:r>
              <a:rPr lang="ko-KR" altLang="en-US" dirty="0" err="1" smtClean="0">
                <a:latin typeface="+mj-ea"/>
              </a:rPr>
              <a:t>슛앤</a:t>
            </a:r>
            <a:r>
              <a:rPr lang="ko-KR" altLang="en-US" dirty="0" smtClean="0">
                <a:latin typeface="+mj-ea"/>
              </a:rPr>
              <a:t> 플레이 서비스 제공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 smtClean="0">
                <a:latin typeface="+mj-ea"/>
              </a:rPr>
              <a:t> - KETI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건국대학교 </a:t>
            </a:r>
            <a:r>
              <a:rPr lang="en-US" altLang="ko-KR" dirty="0" smtClean="0">
                <a:latin typeface="+mj-ea"/>
              </a:rPr>
              <a:t>: </a:t>
            </a:r>
            <a:r>
              <a:rPr lang="ko-KR" altLang="en-US" dirty="0" err="1" smtClean="0">
                <a:latin typeface="+mj-ea"/>
              </a:rPr>
              <a:t>맵리듀스를</a:t>
            </a:r>
            <a:r>
              <a:rPr lang="ko-KR" altLang="en-US" dirty="0" smtClean="0">
                <a:latin typeface="+mj-ea"/>
              </a:rPr>
              <a:t> 활용하여 안정적인 </a:t>
            </a:r>
            <a:r>
              <a:rPr lang="ko-KR" altLang="en-US" dirty="0" err="1" smtClean="0">
                <a:latin typeface="+mj-ea"/>
              </a:rPr>
              <a:t>스트리밍</a:t>
            </a:r>
            <a:r>
              <a:rPr lang="ko-KR" altLang="en-US" dirty="0" smtClean="0">
                <a:latin typeface="+mj-ea"/>
              </a:rPr>
              <a:t> 서비스를 제공하는 연구 </a:t>
            </a:r>
            <a:r>
              <a:rPr lang="ko-KR" altLang="en-US" dirty="0" smtClean="0">
                <a:latin typeface="+mj-ea"/>
              </a:rPr>
              <a:t>수행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err="1" smtClean="0">
                <a:latin typeface="+mj-ea"/>
              </a:rPr>
              <a:t>블라블라</a:t>
            </a:r>
            <a:endParaRPr lang="en-US" altLang="ko-KR" dirty="0">
              <a:latin typeface="+mj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국내 동향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26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2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국외 동향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27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69" y="1111453"/>
            <a:ext cx="8146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MMT </a:t>
            </a:r>
            <a:r>
              <a:rPr lang="ko-KR" altLang="en-US" dirty="0" smtClean="0">
                <a:latin typeface="+mj-ea"/>
              </a:rPr>
              <a:t>기술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NHK </a:t>
            </a:r>
            <a:r>
              <a:rPr lang="en-US" altLang="ko-KR" dirty="0">
                <a:latin typeface="+mj-ea"/>
              </a:rPr>
              <a:t>: MMT </a:t>
            </a:r>
            <a:r>
              <a:rPr lang="ko-KR" altLang="en-US" dirty="0">
                <a:latin typeface="+mj-ea"/>
              </a:rPr>
              <a:t>기능을 활용한 방송</a:t>
            </a:r>
            <a:r>
              <a:rPr lang="en-US" altLang="ko-KR" dirty="0">
                <a:latin typeface="+mj-ea"/>
              </a:rPr>
              <a:t>&lt;-&gt;</a:t>
            </a:r>
            <a:r>
              <a:rPr lang="ko-KR" altLang="en-US" dirty="0">
                <a:latin typeface="+mj-ea"/>
              </a:rPr>
              <a:t>인터넷 간의 끊김 없는 전환 기능 시연</a:t>
            </a:r>
            <a:endParaRPr lang="en-US" altLang="ko-KR" dirty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 smtClean="0">
                <a:latin typeface="+mj-ea"/>
              </a:rPr>
              <a:t> - Netflix</a:t>
            </a: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: DASH </a:t>
            </a:r>
            <a:r>
              <a:rPr lang="ko-KR" altLang="en-US" dirty="0">
                <a:latin typeface="+mj-ea"/>
              </a:rPr>
              <a:t>표준에 알맞은 서비스를 도입 중</a:t>
            </a:r>
            <a:endParaRPr lang="en-US" altLang="ko-KR" dirty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 smtClean="0">
                <a:latin typeface="+mj-ea"/>
              </a:rPr>
              <a:t> - </a:t>
            </a:r>
            <a:r>
              <a:rPr lang="ko-KR" altLang="en-US" dirty="0" err="1" smtClean="0">
                <a:latin typeface="+mj-ea"/>
              </a:rPr>
              <a:t>블라블라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08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국외 동향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26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69" y="1111453"/>
            <a:ext cx="1093331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j-ea"/>
              </a:rPr>
              <a:t>스트리밍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기술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en-US" altLang="ko-KR" dirty="0">
                <a:latin typeface="+mj-ea"/>
              </a:rPr>
              <a:t>Google : MapReduce </a:t>
            </a:r>
            <a:r>
              <a:rPr lang="ko-KR" altLang="en-US" dirty="0">
                <a:latin typeface="+mj-ea"/>
              </a:rPr>
              <a:t>병렬처리 시스템 모델의 </a:t>
            </a:r>
            <a:r>
              <a:rPr lang="ko-KR" altLang="en-US" dirty="0" smtClean="0">
                <a:latin typeface="+mj-ea"/>
              </a:rPr>
              <a:t>표준화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 smtClean="0">
                <a:latin typeface="+mj-ea"/>
              </a:rPr>
              <a:t> - Apple </a:t>
            </a:r>
            <a:r>
              <a:rPr lang="en-US" altLang="ko-KR" dirty="0">
                <a:latin typeface="+mj-ea"/>
              </a:rPr>
              <a:t>: iCloud </a:t>
            </a:r>
            <a:r>
              <a:rPr lang="ko-KR" altLang="en-US" dirty="0">
                <a:latin typeface="+mj-ea"/>
              </a:rPr>
              <a:t>플랫폼과 </a:t>
            </a:r>
            <a:r>
              <a:rPr lang="en-US" altLang="ko-KR" dirty="0">
                <a:latin typeface="+mj-ea"/>
              </a:rPr>
              <a:t>HTTP </a:t>
            </a:r>
            <a:r>
              <a:rPr lang="ko-KR" altLang="en-US" dirty="0" err="1">
                <a:latin typeface="+mj-ea"/>
              </a:rPr>
              <a:t>스트리밍</a:t>
            </a:r>
            <a:r>
              <a:rPr lang="ko-KR" altLang="en-US" dirty="0">
                <a:latin typeface="+mj-ea"/>
              </a:rPr>
              <a:t> 프로토콜을 통해 사용자들에게 </a:t>
            </a:r>
            <a:r>
              <a:rPr lang="ko-KR" altLang="en-US" dirty="0" err="1">
                <a:latin typeface="+mj-ea"/>
              </a:rPr>
              <a:t>스트리밍</a:t>
            </a:r>
            <a:r>
              <a:rPr lang="ko-KR" altLang="en-US" dirty="0">
                <a:latin typeface="+mj-ea"/>
              </a:rPr>
              <a:t> 서비스를 제공</a:t>
            </a:r>
            <a:endParaRPr lang="en-US" altLang="ko-KR" dirty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ko-KR" altLang="en-US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중국 </a:t>
            </a:r>
            <a:r>
              <a:rPr lang="en-US" altLang="ko-KR" dirty="0">
                <a:latin typeface="+mj-ea"/>
              </a:rPr>
              <a:t>Sun </a:t>
            </a:r>
            <a:r>
              <a:rPr lang="en-US" altLang="ko-KR" dirty="0" err="1">
                <a:latin typeface="+mj-ea"/>
              </a:rPr>
              <a:t>Yat-sen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대학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다수의 카메라를 이용해 이동을 실시간으로 추적하는 객체 추적 기술 연구 </a:t>
            </a:r>
            <a:r>
              <a:rPr lang="ko-KR" altLang="en-US" dirty="0" smtClean="0">
                <a:latin typeface="+mj-ea"/>
              </a:rPr>
              <a:t>중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err="1" smtClean="0">
                <a:latin typeface="+mj-ea"/>
              </a:rPr>
              <a:t>블라블라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64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67308" y="2613845"/>
            <a:ext cx="573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pc="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ko-KR" altLang="en-US" sz="7200" b="1" spc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1954" y="2130810"/>
            <a:ext cx="11217617" cy="3266380"/>
            <a:chOff x="724894" y="2409591"/>
            <a:chExt cx="10320099" cy="2661928"/>
          </a:xfrm>
        </p:grpSpPr>
        <p:grpSp>
          <p:nvGrpSpPr>
            <p:cNvPr id="2" name="그룹 1"/>
            <p:cNvGrpSpPr/>
            <p:nvPr/>
          </p:nvGrpSpPr>
          <p:grpSpPr>
            <a:xfrm>
              <a:off x="724894" y="2409591"/>
              <a:ext cx="10320099" cy="2661928"/>
              <a:chOff x="724894" y="2409591"/>
              <a:chExt cx="10320099" cy="266192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8359882" y="2421622"/>
                <a:ext cx="2685111" cy="2649897"/>
                <a:chOff x="2945359" y="3029755"/>
                <a:chExt cx="1862917" cy="1904089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2986233" y="3029755"/>
                  <a:ext cx="1822043" cy="115266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700" dirty="0" smtClean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미디어 전송</a:t>
                  </a:r>
                  <a:endParaRPr lang="ko-KR" altLang="en-US" sz="27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945359" y="4353824"/>
                  <a:ext cx="1717091" cy="5800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 smtClean="0">
                      <a:latin typeface="+mj-ea"/>
                      <a:ea typeface="+mj-ea"/>
                    </a:rPr>
                    <a:t>Dash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기반 전송</a:t>
                  </a:r>
                  <a:endParaRPr lang="en-US" altLang="ko-KR" sz="2000" dirty="0" smtClean="0">
                    <a:latin typeface="+mj-ea"/>
                    <a:ea typeface="+mj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 smtClean="0">
                      <a:latin typeface="+mj-ea"/>
                      <a:ea typeface="+mj-ea"/>
                    </a:rPr>
                    <a:t>MMT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기반</a:t>
                  </a:r>
                  <a:r>
                    <a:rPr lang="en-US" altLang="ko-KR" sz="2000" dirty="0" smtClean="0">
                      <a:latin typeface="+mj-ea"/>
                      <a:ea typeface="+mj-ea"/>
                    </a:rPr>
                    <a:t> 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전송</a:t>
                  </a:r>
                  <a:endParaRPr lang="ko-KR" altLang="en-US" sz="200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24894" y="2409591"/>
                <a:ext cx="3113181" cy="2661928"/>
                <a:chOff x="437045" y="3029755"/>
                <a:chExt cx="2153003" cy="1889776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689712" y="3029755"/>
                  <a:ext cx="1900336" cy="115266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700" dirty="0" smtClean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미디어 획득</a:t>
                  </a:r>
                  <a:endParaRPr lang="ko-KR" altLang="en-US" sz="27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37045" y="4339511"/>
                  <a:ext cx="1913838" cy="5800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smtClean="0">
                      <a:latin typeface="+mj-ea"/>
                      <a:ea typeface="+mj-ea"/>
                    </a:rPr>
                    <a:t>평행 카메라 배열</a:t>
                  </a:r>
                  <a:endParaRPr lang="en-US" altLang="ko-KR" sz="2000" dirty="0">
                    <a:latin typeface="+mj-ea"/>
                    <a:ea typeface="+mj-ea"/>
                  </a:endParaRPr>
                </a:p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smtClean="0">
                      <a:latin typeface="+mj-ea"/>
                      <a:ea typeface="+mj-ea"/>
                    </a:rPr>
                    <a:t>원형 카메라 배열</a:t>
                  </a: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713764" y="2421621"/>
                <a:ext cx="2788247" cy="2168760"/>
                <a:chOff x="5152236" y="3029755"/>
                <a:chExt cx="1988617" cy="1558369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5224612" y="3029755"/>
                  <a:ext cx="1916241" cy="115266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700" dirty="0" smtClean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디스플레이</a:t>
                  </a:r>
                  <a:endParaRPr lang="ko-KR" altLang="en-US" sz="27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152236" y="4353826"/>
                  <a:ext cx="1210844" cy="234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smtClean="0">
                      <a:latin typeface="+mj-ea"/>
                      <a:ea typeface="+mj-ea"/>
                    </a:rPr>
                    <a:t>뭐라고 하지</a:t>
                  </a:r>
                  <a:endParaRPr lang="en-US" altLang="ko-KR" sz="2000" dirty="0" smtClean="0"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17" name="직선 연결선 16"/>
            <p:cNvCxnSpPr>
              <a:stCxn id="12" idx="3"/>
              <a:endCxn id="15" idx="1"/>
            </p:cNvCxnSpPr>
            <p:nvPr/>
          </p:nvCxnSpPr>
          <p:spPr>
            <a:xfrm>
              <a:off x="3838075" y="3221406"/>
              <a:ext cx="977167" cy="22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15" idx="3"/>
              <a:endCxn id="9" idx="1"/>
            </p:cNvCxnSpPr>
            <p:nvPr/>
          </p:nvCxnSpPr>
          <p:spPr>
            <a:xfrm>
              <a:off x="7502010" y="3223693"/>
              <a:ext cx="916786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090243" y="107242"/>
            <a:ext cx="8223697" cy="1036805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기술 정의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4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1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955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사용자가 원하는 위치의 시점에 대한 정보를 가지고 있어야 함</a:t>
            </a:r>
            <a:endParaRPr lang="en-US" altLang="ko-KR" sz="1800" dirty="0" smtClean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2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센서나 패턴 광 등을 이용해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</a:rPr>
              <a:t>3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차원 정보를 직접 얻는 방법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능동적</a:t>
            </a:r>
            <a:endParaRPr lang="en-US" altLang="ko-KR" sz="1800" dirty="0" smtClean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25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n-ea"/>
              </a:rPr>
              <a:t>초다시점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 카메라를 통해 얻어진 영상 시퀀스에 대해 스테레오 정합 기법 등을 이용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수동적</a:t>
            </a:r>
            <a:endParaRPr lang="en-US" altLang="ko-KR" sz="1800" dirty="0" smtClean="0">
              <a:solidFill>
                <a:srgbClr val="404040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최근에는 제한된 수의 </a:t>
            </a:r>
            <a:r>
              <a:rPr lang="ko-KR" altLang="en-US" sz="1800" dirty="0" err="1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초다시점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 영상과 깊이 영상을 이용해 임의의 가상 시점의 영상을 합성</a:t>
            </a:r>
            <a:endParaRPr lang="en-US" altLang="ko-KR" sz="1800" dirty="0" smtClean="0">
              <a:solidFill>
                <a:srgbClr val="404040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5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27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62849" y="2349179"/>
            <a:ext cx="366318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+mj-ea"/>
                <a:ea typeface="+mj-ea"/>
              </a:rPr>
              <a:t>평행 카메라 배열</a:t>
            </a:r>
            <a:endParaRPr lang="en-US" altLang="ko-KR" sz="22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+mj-ea"/>
                <a:ea typeface="+mj-ea"/>
              </a:rPr>
              <a:t>아치형</a:t>
            </a:r>
            <a:r>
              <a:rPr lang="en-US" altLang="ko-KR" sz="2200" dirty="0" smtClean="0">
                <a:latin typeface="+mj-ea"/>
                <a:ea typeface="+mj-ea"/>
              </a:rPr>
              <a:t>/</a:t>
            </a:r>
            <a:r>
              <a:rPr lang="ko-KR" altLang="en-US" sz="2200" dirty="0" smtClean="0">
                <a:latin typeface="+mj-ea"/>
                <a:ea typeface="+mj-ea"/>
              </a:rPr>
              <a:t>원형 카메라 배열</a:t>
            </a:r>
            <a:endParaRPr lang="en-US" altLang="ko-KR" sz="22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+mj-ea"/>
                <a:ea typeface="+mj-ea"/>
              </a:rPr>
              <a:t>2</a:t>
            </a:r>
            <a:r>
              <a:rPr lang="ko-KR" altLang="en-US" sz="2200" dirty="0" smtClean="0">
                <a:latin typeface="+mj-ea"/>
                <a:ea typeface="+mj-ea"/>
              </a:rPr>
              <a:t>차원 카메라 배열</a:t>
            </a:r>
            <a:endParaRPr lang="en-US" altLang="ko-KR" sz="2200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192" t="43225" r="49381" b="39128"/>
          <a:stretch/>
        </p:blipFill>
        <p:spPr>
          <a:xfrm>
            <a:off x="437047" y="1973767"/>
            <a:ext cx="7825802" cy="3367667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획득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영상 촬영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6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232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762" t="33707" r="15955" b="34081"/>
          <a:stretch/>
        </p:blipFill>
        <p:spPr>
          <a:xfrm>
            <a:off x="709650" y="1846595"/>
            <a:ext cx="7034514" cy="3829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73278" y="2940194"/>
            <a:ext cx="3368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 smtClean="0">
                <a:latin typeface="+mj-ea"/>
                <a:ea typeface="+mj-ea"/>
              </a:rPr>
              <a:t>다시점</a:t>
            </a:r>
            <a:r>
              <a:rPr lang="ko-KR" altLang="en-US" sz="2200" dirty="0" smtClean="0">
                <a:latin typeface="+mj-ea"/>
                <a:ea typeface="+mj-ea"/>
              </a:rPr>
              <a:t> 비디오 부호화</a:t>
            </a:r>
            <a:r>
              <a:rPr lang="ko-KR" altLang="en-US" sz="2200" dirty="0" smtClean="0">
                <a:latin typeface="+mj-ea"/>
                <a:ea typeface="+mj-ea"/>
              </a:rPr>
              <a:t> </a:t>
            </a:r>
            <a:endParaRPr lang="en-US" altLang="ko-KR" sz="22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+mj-ea"/>
                <a:ea typeface="+mj-ea"/>
              </a:rPr>
              <a:t>시</a:t>
            </a:r>
            <a:r>
              <a:rPr lang="en-US" altLang="ko-KR" sz="2200" dirty="0" smtClean="0">
                <a:latin typeface="+mj-ea"/>
                <a:ea typeface="+mj-ea"/>
              </a:rPr>
              <a:t>/</a:t>
            </a:r>
            <a:r>
              <a:rPr lang="ko-KR" altLang="en-US" sz="2200" dirty="0" smtClean="0">
                <a:latin typeface="+mj-ea"/>
                <a:ea typeface="+mj-ea"/>
              </a:rPr>
              <a:t>공간적 예측 구조</a:t>
            </a:r>
            <a:endParaRPr lang="en-US" altLang="ko-KR" sz="2200" dirty="0" smtClean="0">
              <a:latin typeface="+mj-ea"/>
              <a:ea typeface="+mj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6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10726" y="4654912"/>
            <a:ext cx="10552003" cy="20358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2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일본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NHK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로봇카메라 시스템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(Multi-viewpoint Robotic Cameras)</a:t>
            </a:r>
          </a:p>
          <a:p>
            <a:pPr>
              <a:lnSpc>
                <a:spcPct val="22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움직이는 피사체를 추적하여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비디오로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캡쳐하는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방식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20000"/>
              </a:lnSpc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2020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년에 개최하는 올림픽에서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차원 영상으로 축구 시청을 가능하게 하는 것을 목표로 하고 있음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5" name="그림 4" descr="Multi-viewpoint robotic camera system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77"/>
          <a:stretch/>
        </p:blipFill>
        <p:spPr bwMode="auto">
          <a:xfrm>
            <a:off x="838200" y="1510498"/>
            <a:ext cx="4386526" cy="2927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Capturing multi-viewpoint video by tracking a moving subjec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21" y="1510497"/>
            <a:ext cx="5452179" cy="2927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01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01962" y="1144047"/>
            <a:ext cx="10692161" cy="2377131"/>
          </a:xfrm>
        </p:spPr>
        <p:txBody>
          <a:bodyPr>
            <a:normAutofit lnSpcReduction="10000"/>
          </a:bodyPr>
          <a:lstStyle/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사람의 동공 내에 두 개 이상의 시점을 입사 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여러 시점 영상들을 하나의 디스플레이 패널에 공간적으로 적절히 분할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렌티큘러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렌즈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(Lenticular Lens)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방식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endParaRPr lang="ko-KR" altLang="en-US" sz="1800" dirty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90243" y="3248076"/>
            <a:ext cx="9573455" cy="3249876"/>
            <a:chOff x="838200" y="3114261"/>
            <a:chExt cx="9573455" cy="3249876"/>
          </a:xfrm>
        </p:grpSpPr>
        <p:pic>
          <p:nvPicPr>
            <p:cNvPr id="3074" name="Picture 2" descr="File:Parallax barrier vs lenticular screen.sv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97"/>
            <a:stretch/>
          </p:blipFill>
          <p:spPr bwMode="auto">
            <a:xfrm>
              <a:off x="6096000" y="3114261"/>
              <a:ext cx="4315655" cy="324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387363"/>
              <a:ext cx="3656259" cy="2703671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4657686" y="4256371"/>
              <a:ext cx="885398" cy="689323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디스플레이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8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53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1287</TotalTime>
  <Words>1576</Words>
  <Application>Microsoft Office PowerPoint</Application>
  <PresentationFormat>와이드스크린</PresentationFormat>
  <Paragraphs>238</Paragraphs>
  <Slides>33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HY그래픽M</vt:lpstr>
      <vt:lpstr>나눔고딕</vt:lpstr>
      <vt:lpstr>맑은 고딕</vt:lpstr>
      <vt:lpstr>Arial</vt:lpstr>
      <vt:lpstr>Trebuchet MS</vt:lpstr>
      <vt:lpstr>Wingdings</vt:lpstr>
      <vt:lpstr>Wingdings 3</vt:lpstr>
      <vt:lpstr>패싯</vt:lpstr>
      <vt:lpstr>디자인 사용자 지정</vt:lpstr>
      <vt:lpstr>기가코리아 과제 :</vt:lpstr>
      <vt:lpstr>목     차</vt:lpstr>
      <vt:lpstr>PowerPoint 프레젠테이션</vt:lpstr>
      <vt:lpstr>초다시점 기술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초다시점 미디어 기술동향</dc:title>
  <dc:creator>JiHyoun Kim</dc:creator>
  <cp:lastModifiedBy>Admin</cp:lastModifiedBy>
  <cp:revision>237</cp:revision>
  <dcterms:created xsi:type="dcterms:W3CDTF">2017-02-15T02:48:55Z</dcterms:created>
  <dcterms:modified xsi:type="dcterms:W3CDTF">2017-02-22T07:39:11Z</dcterms:modified>
</cp:coreProperties>
</file>